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DTD평고딕" charset="1" panose="02000503000000000000"/>
      <p:regular r:id="rId19"/>
    </p:embeddedFont>
    <p:embeddedFont>
      <p:font typeface="Cabin" charset="1" panose="00000500000000000000"/>
      <p:regular r:id="rId20"/>
    </p:embeddedFont>
    <p:embeddedFont>
      <p:font typeface="TDTD순고딕 Bold" charset="1" panose="02000803000000000000"/>
      <p:regular r:id="rId21"/>
    </p:embeddedFont>
    <p:embeddedFont>
      <p:font typeface="Cabin Bold" charset="1" panose="00000800000000000000"/>
      <p:regular r:id="rId22"/>
    </p:embeddedFont>
    <p:embeddedFont>
      <p:font typeface="Tlab 돋움 레귤러 Bold" charset="1" panose="02060800000000000000"/>
      <p:regular r:id="rId23"/>
    </p:embeddedFont>
    <p:embeddedFont>
      <p:font typeface="Tlab 돋움 레귤러" charset="1" panose="02060500000000000000"/>
      <p:regular r:id="rId24"/>
    </p:embeddedFont>
    <p:embeddedFont>
      <p:font typeface="TDTD순고딕" charset="1" panose="02000603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http://43.200.46.176/listings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1507" y="8075454"/>
            <a:ext cx="8057793" cy="7285019"/>
            <a:chOff x="0" y="0"/>
            <a:chExt cx="736529" cy="665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6529" cy="665893"/>
            </a:xfrm>
            <a:custGeom>
              <a:avLst/>
              <a:gdLst/>
              <a:ahLst/>
              <a:cxnLst/>
              <a:rect r="r" b="b" t="t" l="l"/>
              <a:pathLst>
                <a:path h="665893" w="736529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5752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cap="flat" w="38100">
            <a:solidFill>
              <a:srgbClr val="2525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410260" y="3169224"/>
            <a:ext cx="5395356" cy="5150112"/>
          </a:xfrm>
          <a:custGeom>
            <a:avLst/>
            <a:gdLst/>
            <a:ahLst/>
            <a:cxnLst/>
            <a:rect r="r" b="b" t="t" l="l"/>
            <a:pathLst>
              <a:path h="5150112" w="5395356">
                <a:moveTo>
                  <a:pt x="0" y="0"/>
                </a:moveTo>
                <a:lnTo>
                  <a:pt x="5395356" y="0"/>
                </a:lnTo>
                <a:lnTo>
                  <a:pt x="5395356" y="5150112"/>
                </a:lnTo>
                <a:lnTo>
                  <a:pt x="0" y="5150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015781"/>
            <a:ext cx="8216803" cy="254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57524B"/>
                </a:solidFill>
                <a:latin typeface="TDTD평고딕"/>
                <a:ea typeface="TDTD평고딕"/>
                <a:cs typeface="TDTD평고딕"/>
                <a:sym typeface="TDTD평고딕"/>
              </a:rPr>
              <a:t>부동산 매물 한눈에 보기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30403" y="778193"/>
            <a:ext cx="402889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KDT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1543" y="6787694"/>
            <a:ext cx="906784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32" b="true">
                <a:solidFill>
                  <a:srgbClr val="2E2A2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팀명:L1K4</a:t>
            </a:r>
          </a:p>
          <a:p>
            <a:pPr algn="l">
              <a:lnSpc>
                <a:spcPts val="4480"/>
              </a:lnSpc>
            </a:pPr>
            <a:r>
              <a:rPr lang="en-US" b="true" sz="3200" spc="32">
                <a:solidFill>
                  <a:srgbClr val="2E2A2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팀장: 이민규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32">
                <a:solidFill>
                  <a:srgbClr val="2E2A2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조원: 김기원 김승식 김정학 김태관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92798"/>
            <a:ext cx="24062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2025.09.25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3917" y="0"/>
            <a:ext cx="10294083" cy="6746885"/>
            <a:chOff x="0" y="0"/>
            <a:chExt cx="1737845" cy="11390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7845" cy="1139008"/>
            </a:xfrm>
            <a:custGeom>
              <a:avLst/>
              <a:gdLst/>
              <a:ahLst/>
              <a:cxnLst/>
              <a:rect r="r" b="b" t="t" l="l"/>
              <a:pathLst>
                <a:path h="1139008" w="1737845">
                  <a:moveTo>
                    <a:pt x="0" y="0"/>
                  </a:moveTo>
                  <a:lnTo>
                    <a:pt x="1737845" y="0"/>
                  </a:lnTo>
                  <a:lnTo>
                    <a:pt x="1737845" y="1139008"/>
                  </a:lnTo>
                  <a:lnTo>
                    <a:pt x="0" y="1139008"/>
                  </a:lnTo>
                  <a:close/>
                </a:path>
              </a:pathLst>
            </a:custGeom>
            <a:blipFill>
              <a:blip r:embed="rId2"/>
              <a:stretch>
                <a:fillRect l="0" t="-72" r="0" b="-7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915" y="2282209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D5F5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날씨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15" y="3320415"/>
            <a:ext cx="7704602" cy="452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날씨 페이지는 OpenWheatherMap이라는 외부 서비스를 통해 대한민국의 주요 도시들의 실시간 날씨 정보를 가져와 보여 준다. 이 기능을 추가한 이유는 우리들의 홈페이지에서 매물을 찾아 보러 갈 때 날씨를 편하게 확인하길 바라는 마음에서 추가하였다.</a:t>
            </a:r>
          </a:p>
          <a:p>
            <a:pPr algn="l">
              <a:lnSpc>
                <a:spcPts val="4007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이 페이지 또한 뉴스와 같이 외부 api를 통해 실시간으로 정보를 가져오는 것으로 fetch_weather 함수를 호출하여 모든 도시의 날씨 정보를 가져와 weather/weather.html 템플릿에 전달한다.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15" y="-17535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15" y="1006515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버튼 및 소개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7630" y="505170"/>
            <a:ext cx="11520747" cy="8560960"/>
            <a:chOff x="0" y="0"/>
            <a:chExt cx="1944930" cy="14452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4930" cy="1445259"/>
            </a:xfrm>
            <a:custGeom>
              <a:avLst/>
              <a:gdLst/>
              <a:ahLst/>
              <a:cxnLst/>
              <a:rect r="r" b="b" t="t" l="l"/>
              <a:pathLst>
                <a:path h="1445259" w="1944930">
                  <a:moveTo>
                    <a:pt x="0" y="0"/>
                  </a:moveTo>
                  <a:lnTo>
                    <a:pt x="1944930" y="0"/>
                  </a:lnTo>
                  <a:lnTo>
                    <a:pt x="1944930" y="1445259"/>
                  </a:lnTo>
                  <a:lnTo>
                    <a:pt x="0" y="1445259"/>
                  </a:lnTo>
                  <a:close/>
                </a:path>
              </a:pathLst>
            </a:custGeom>
            <a:blipFill>
              <a:blip r:embed="rId2"/>
              <a:stretch>
                <a:fillRect l="-456" t="0" r="-45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915" y="2282209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D5F5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공지사항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15" y="3320415"/>
            <a:ext cx="5791081" cy="704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공지사항은 사용자들에게 홈페이지의 관리 및 정보 전달을 위한 페이지이다. 공지사항은 외부가 아닌 사이트의 관리자가 직접 작성하여 데이터베이스에 저장하고 사용자에게 보여주는 기능이다.</a:t>
            </a:r>
          </a:p>
          <a:p>
            <a:pPr algn="l">
              <a:lnSpc>
                <a:spcPts val="4031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통합적인 동작 방식은 사이트의 관리자가 관리자용 페이지를 통해 공지사항을 작성하면 해당 내용은 Announcement 모델에 다라 데이터베이스에 저장된다. 사용자는 공지사항 목록 페이지에서 공지사항 제목을 볼 수 있으며 클릭시에 상세 페이지로 이동해 전체 내용을 확인 할 수 있다.</a:t>
            </a:r>
          </a:p>
          <a:p>
            <a:pPr algn="l">
              <a:lnSpc>
                <a:spcPts val="4031"/>
              </a:lnSpc>
            </a:pPr>
          </a:p>
          <a:p>
            <a:pPr algn="l">
              <a:lnSpc>
                <a:spcPts val="403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8915" y="-17535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15" y="1006515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버튼 및 소개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://43.200.46.176/listings/"/>
          </p:cNvPr>
          <p:cNvSpPr/>
          <p:nvPr/>
        </p:nvSpPr>
        <p:spPr>
          <a:xfrm flipH="false" flipV="false" rot="0">
            <a:off x="5423044" y="3117792"/>
            <a:ext cx="7205140" cy="5541408"/>
          </a:xfrm>
          <a:custGeom>
            <a:avLst/>
            <a:gdLst/>
            <a:ahLst/>
            <a:cxnLst/>
            <a:rect r="r" b="b" t="t" l="l"/>
            <a:pathLst>
              <a:path h="5541408" w="7205140">
                <a:moveTo>
                  <a:pt x="0" y="0"/>
                </a:moveTo>
                <a:lnTo>
                  <a:pt x="7205140" y="0"/>
                </a:lnTo>
                <a:lnTo>
                  <a:pt x="7205140" y="5541408"/>
                </a:lnTo>
                <a:lnTo>
                  <a:pt x="0" y="5541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208" y="-124617"/>
            <a:ext cx="139617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spc="132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6208" y="1268878"/>
            <a:ext cx="3824883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시연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6208" y="-124617"/>
            <a:ext cx="139617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spc="132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15151" y="4168646"/>
            <a:ext cx="2907060" cy="161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9999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71320" y="3973578"/>
            <a:ext cx="751342" cy="7513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50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1320" y="5015159"/>
            <a:ext cx="751342" cy="7513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50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71320" y="6054907"/>
            <a:ext cx="751342" cy="7513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50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71320" y="7094654"/>
            <a:ext cx="751342" cy="7513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504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58504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20567" y="1024107"/>
            <a:ext cx="711009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0583" y="3747954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45525" y="3747954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70583" y="4786374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45525" y="4786374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70583" y="5823651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0583" y="6865870"/>
            <a:ext cx="552818" cy="8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27462" y="3722242"/>
            <a:ext cx="540320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57524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 배경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27462" y="4766181"/>
            <a:ext cx="540320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 구조 및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27462" y="5805929"/>
            <a:ext cx="540320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 시연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27462" y="6845677"/>
            <a:ext cx="540320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9215" y="0"/>
            <a:ext cx="10938785" cy="10287000"/>
            <a:chOff x="0" y="0"/>
            <a:chExt cx="4221025" cy="3969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1025" cy="3969516"/>
            </a:xfrm>
            <a:custGeom>
              <a:avLst/>
              <a:gdLst/>
              <a:ahLst/>
              <a:cxnLst/>
              <a:rect r="r" b="b" t="t" l="l"/>
              <a:pathLst>
                <a:path h="3969516" w="4221025">
                  <a:moveTo>
                    <a:pt x="0" y="0"/>
                  </a:moveTo>
                  <a:lnTo>
                    <a:pt x="4221025" y="0"/>
                  </a:lnTo>
                  <a:lnTo>
                    <a:pt x="4221025" y="3969516"/>
                  </a:lnTo>
                  <a:lnTo>
                    <a:pt x="0" y="3969516"/>
                  </a:lnTo>
                  <a:close/>
                </a:path>
              </a:pathLst>
            </a:custGeom>
            <a:blipFill>
              <a:blip r:embed="rId2"/>
              <a:stretch>
                <a:fillRect l="0" t="-364" r="0" b="-36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6208" y="-124617"/>
            <a:ext cx="139617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spc="132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208" y="1268878"/>
            <a:ext cx="4870400" cy="169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주제 및 </a:t>
            </a:r>
          </a:p>
          <a:p>
            <a:pPr algn="l">
              <a:lnSpc>
                <a:spcPts val="676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의도와 기대 효과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503" y="3454113"/>
            <a:ext cx="7389023" cy="187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199" spc="2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기존 부동산 정보 사이트들은 복잡하거나 광고성 정보가 많아 사용자가 원하는 매물을 빠르게 찾기 어려운 불편함이 있어 우리는 부동산 매물 한눈에 보기 홈페이지를 만들었다.</a:t>
            </a:r>
          </a:p>
          <a:p>
            <a:pPr algn="l">
              <a:lnSpc>
                <a:spcPts val="378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6208" y="6399209"/>
            <a:ext cx="7351319" cy="260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199" spc="2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기대효과로는</a:t>
            </a:r>
            <a:r>
              <a:rPr lang="en-US" sz="2199" spc="2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algn="l">
              <a:lnSpc>
                <a:spcPts val="3497"/>
              </a:lnSpc>
            </a:pPr>
            <a:r>
              <a:rPr lang="en-US" sz="2199" spc="2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 입장: 원하는 매물을 빠르게 찾고 시간 절약</a:t>
            </a:r>
          </a:p>
          <a:p>
            <a:pPr algn="l">
              <a:lnSpc>
                <a:spcPts val="3497"/>
              </a:lnSpc>
            </a:pPr>
            <a:r>
              <a:rPr lang="en-US" sz="2199" spc="2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시장 입장: 지역·가격대별 매물 현황을 쉽게 파악 가능</a:t>
            </a:r>
          </a:p>
          <a:p>
            <a:pPr algn="l">
              <a:lnSpc>
                <a:spcPts val="3497"/>
              </a:lnSpc>
            </a:pPr>
            <a:r>
              <a:rPr lang="en-US" sz="2199" spc="2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학습적 측면: 협업을 통해 웹 개발 전 과정을 경험하고 기술 역량 향상</a:t>
            </a:r>
          </a:p>
          <a:p>
            <a:pPr algn="l">
              <a:lnSpc>
                <a:spcPts val="349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8503" y="5242400"/>
            <a:ext cx="7389023" cy="85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  <a:spcBef>
                <a:spcPct val="0"/>
              </a:spcBef>
            </a:pPr>
            <a:r>
              <a:rPr lang="en-US" sz="2200" spc="2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200" spc="2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사용자가 다양한 부동산 매물을 지역별, 가격별, 조건별로 손쉽게 검색하고 한눈에 비교할 수 있도록 제작하였다.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145" y="2467008"/>
            <a:ext cx="8167474" cy="4704679"/>
            <a:chOff x="0" y="0"/>
            <a:chExt cx="3151640" cy="18154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51640" cy="1815427"/>
            </a:xfrm>
            <a:custGeom>
              <a:avLst/>
              <a:gdLst/>
              <a:ahLst/>
              <a:cxnLst/>
              <a:rect r="r" b="b" t="t" l="l"/>
              <a:pathLst>
                <a:path h="1815427" w="3151640">
                  <a:moveTo>
                    <a:pt x="0" y="0"/>
                  </a:moveTo>
                  <a:lnTo>
                    <a:pt x="3151640" y="0"/>
                  </a:lnTo>
                  <a:lnTo>
                    <a:pt x="3151640" y="1815427"/>
                  </a:lnTo>
                  <a:lnTo>
                    <a:pt x="0" y="1815427"/>
                  </a:lnTo>
                  <a:close/>
                </a:path>
              </a:pathLst>
            </a:custGeom>
            <a:blipFill>
              <a:blip r:embed="rId2"/>
              <a:stretch>
                <a:fillRect l="0" t="-18652" r="0" b="-1865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6208" y="-124617"/>
            <a:ext cx="139617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spc="132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208" y="1268878"/>
            <a:ext cx="5220891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로그인 및 회원가입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91826" y="2467008"/>
            <a:ext cx="8167474" cy="4704679"/>
            <a:chOff x="0" y="0"/>
            <a:chExt cx="3151640" cy="18154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51640" cy="1815427"/>
            </a:xfrm>
            <a:custGeom>
              <a:avLst/>
              <a:gdLst/>
              <a:ahLst/>
              <a:cxnLst/>
              <a:rect r="r" b="b" t="t" l="l"/>
              <a:pathLst>
                <a:path h="1815427" w="3151640">
                  <a:moveTo>
                    <a:pt x="0" y="0"/>
                  </a:moveTo>
                  <a:lnTo>
                    <a:pt x="3151640" y="0"/>
                  </a:lnTo>
                  <a:lnTo>
                    <a:pt x="3151640" y="1815427"/>
                  </a:lnTo>
                  <a:lnTo>
                    <a:pt x="0" y="1815427"/>
                  </a:lnTo>
                  <a:close/>
                </a:path>
              </a:pathLst>
            </a:custGeom>
            <a:blipFill>
              <a:blip r:embed="rId3"/>
              <a:stretch>
                <a:fillRect l="0" t="-12812" r="0" b="-1281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33203" y="7247887"/>
            <a:ext cx="13947732" cy="283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300" b="true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사용자가 회원가입 페이지에 접속하면 sinup 뷰가 sinupform양식을 화면에 보여준다.</a:t>
            </a:r>
          </a:p>
          <a:p>
            <a:pPr algn="l">
              <a:lnSpc>
                <a:spcPts val="3772"/>
              </a:lnSpc>
            </a:pPr>
            <a:r>
              <a:rPr lang="en-US" sz="2300" b="true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이 signupform은 django의 기본 회원가입 폼을 확장한 것으로 기본 아이디/비밀번호 외에 이름과 사용약관 동의를 추가하였다.</a:t>
            </a:r>
          </a:p>
          <a:p>
            <a:pPr algn="l">
              <a:lnSpc>
                <a:spcPts val="3772"/>
              </a:lnSpc>
            </a:pPr>
            <a:r>
              <a:rPr lang="en-US" sz="2300" b="true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또한 아이디 중복검사와 같은 유효성 검사 로직도 포함되었으며 사용자가 정보를 입력하고 가입하기를 누르면 signup 뷰가 데이터를 받아 유효성을 검사한다. 가입 조건에 모두 만족한다면 새로운 user를 생성하여 데이터베이스에 저장하고 로그인 페이지로 이동시킨다.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87731" y="401565"/>
            <a:ext cx="11000269" cy="8856735"/>
            <a:chOff x="0" y="0"/>
            <a:chExt cx="1857063" cy="1495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7063" cy="1495192"/>
            </a:xfrm>
            <a:custGeom>
              <a:avLst/>
              <a:gdLst/>
              <a:ahLst/>
              <a:cxnLst/>
              <a:rect r="r" b="b" t="t" l="l"/>
              <a:pathLst>
                <a:path h="1495192" w="1857063">
                  <a:moveTo>
                    <a:pt x="0" y="0"/>
                  </a:moveTo>
                  <a:lnTo>
                    <a:pt x="1857063" y="0"/>
                  </a:lnTo>
                  <a:lnTo>
                    <a:pt x="1857063" y="1495192"/>
                  </a:lnTo>
                  <a:lnTo>
                    <a:pt x="0" y="1495192"/>
                  </a:lnTo>
                  <a:close/>
                </a:path>
              </a:pathLst>
            </a:custGeom>
            <a:blipFill>
              <a:blip r:embed="rId2"/>
              <a:stretch>
                <a:fillRect l="-666" t="0" r="-66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915" y="2282209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D5F5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마이 페이지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15" y="3514232"/>
            <a:ext cx="6954502" cy="337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7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마이 페이지에서는 내 정보와 내가 등록한 매물, 즐겨찾기한 매물들이 표시된다.</a:t>
            </a:r>
          </a:p>
          <a:p>
            <a:pPr algn="just">
              <a:lnSpc>
                <a:spcPts val="3887"/>
              </a:lnSpc>
            </a:pPr>
          </a:p>
          <a:p>
            <a:pPr algn="just">
              <a:lnSpc>
                <a:spcPts val="3887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사용자가 accounts my-page로 접속한다면  accounts views.py의 my-page함수가 실행되어  accounts templates accounts my-page.html 파일을 화면에 보여주는 구조로 만들었다.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15" y="-17535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15" y="1006515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버튼 및 소개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1158" y="0"/>
            <a:ext cx="10141001" cy="9258300"/>
            <a:chOff x="0" y="0"/>
            <a:chExt cx="1712001" cy="1562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2001" cy="1562984"/>
            </a:xfrm>
            <a:custGeom>
              <a:avLst/>
              <a:gdLst/>
              <a:ahLst/>
              <a:cxnLst/>
              <a:rect r="r" b="b" t="t" l="l"/>
              <a:pathLst>
                <a:path h="1562984" w="1712001">
                  <a:moveTo>
                    <a:pt x="0" y="0"/>
                  </a:moveTo>
                  <a:lnTo>
                    <a:pt x="1712001" y="0"/>
                  </a:lnTo>
                  <a:lnTo>
                    <a:pt x="1712001" y="1562984"/>
                  </a:lnTo>
                  <a:lnTo>
                    <a:pt x="0" y="1562984"/>
                  </a:lnTo>
                  <a:close/>
                </a:path>
              </a:pathLst>
            </a:custGeom>
            <a:blipFill>
              <a:blip r:embed="rId2"/>
              <a:stretch>
                <a:fillRect l="0" t="-11581" r="0" b="-1158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915" y="3495182"/>
            <a:ext cx="7704602" cy="362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399" spc="2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매물 등록을 한다면 매물 목록에 등록한 매물들이 표시된다. 매물들은 등록을 할때에 사진과 위도 경도를 표시하여 등록한다. </a:t>
            </a:r>
          </a:p>
          <a:p>
            <a:pPr algn="l">
              <a:lnSpc>
                <a:spcPts val="4199"/>
              </a:lnSpc>
            </a:pPr>
            <a:r>
              <a:rPr lang="en-US" sz="2399" spc="2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이 페이지는  부동산 매물 한눈에 보기라는 주제에 가장 핵심적인 페이지로 Listhings/urls.py 파일이 경로를 정의하고 listhings/ views.py 파일이 각 경로에 대한 로직을 처리한다.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15" y="-17535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15" y="1006515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버튼 및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15" y="2282209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D5F5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매물 목록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7699" y="508222"/>
            <a:ext cx="10064460" cy="8750078"/>
            <a:chOff x="0" y="0"/>
            <a:chExt cx="1699080" cy="1477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9080" cy="1477186"/>
            </a:xfrm>
            <a:custGeom>
              <a:avLst/>
              <a:gdLst/>
              <a:ahLst/>
              <a:cxnLst/>
              <a:rect r="r" b="b" t="t" l="l"/>
              <a:pathLst>
                <a:path h="1477186" w="1699080">
                  <a:moveTo>
                    <a:pt x="0" y="0"/>
                  </a:moveTo>
                  <a:lnTo>
                    <a:pt x="1699080" y="0"/>
                  </a:lnTo>
                  <a:lnTo>
                    <a:pt x="1699080" y="1477186"/>
                  </a:lnTo>
                  <a:lnTo>
                    <a:pt x="0" y="1477186"/>
                  </a:lnTo>
                  <a:close/>
                </a:path>
              </a:pathLst>
            </a:custGeom>
            <a:blipFill>
              <a:blip r:embed="rId2"/>
              <a:stretch>
                <a:fillRect l="-2546" t="0" r="-254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915" y="2282209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D5F5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15" y="3348990"/>
            <a:ext cx="7230049" cy="426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지도를 클릭하면 등록된 매물들이 마킹 되어 나오고 표시된 핀을 클릭하면 매물의 이름과 가격이 나오도록 설정했다.</a:t>
            </a:r>
          </a:p>
          <a:p>
            <a:pPr algn="l">
              <a:lnSpc>
                <a:spcPts val="3791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get_kakao_maps_api_key함수를 이용해 지도 위에 표시한 것이고 조회된 매물들의 pk,title,latitude,longgitude,price 정보를 리스트 형태로 가공하였다. 이 매물 리스트를 JSON 형식의 문자열로 변환했으면 api키와 매물 json데이터를 map/map.html 템플릿으로 전달한다.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15" y="-17535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15" y="1006515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버튼 및 소개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1906" y="0"/>
            <a:ext cx="10141001" cy="9258300"/>
            <a:chOff x="0" y="0"/>
            <a:chExt cx="1712001" cy="1562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2001" cy="1562984"/>
            </a:xfrm>
            <a:custGeom>
              <a:avLst/>
              <a:gdLst/>
              <a:ahLst/>
              <a:cxnLst/>
              <a:rect r="r" b="b" t="t" l="l"/>
              <a:pathLst>
                <a:path h="1562984" w="1712001">
                  <a:moveTo>
                    <a:pt x="0" y="0"/>
                  </a:moveTo>
                  <a:lnTo>
                    <a:pt x="1712001" y="0"/>
                  </a:lnTo>
                  <a:lnTo>
                    <a:pt x="1712001" y="1562984"/>
                  </a:lnTo>
                  <a:lnTo>
                    <a:pt x="0" y="1562984"/>
                  </a:lnTo>
                  <a:close/>
                </a:path>
              </a:pathLst>
            </a:custGeom>
            <a:blipFill>
              <a:blip r:embed="rId2"/>
              <a:stretch>
                <a:fillRect l="-719" t="0" r="-71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915" y="2282209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D5F5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즐겨찾기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15" y="3329940"/>
            <a:ext cx="7704602" cy="642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1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매물 목록에서 사용자가 맘에 들어한 매물들을 클릭하면 즐겨찾기 페이지에 표시되도록 설정하였다.</a:t>
            </a:r>
          </a:p>
          <a:p>
            <a:pPr algn="l">
              <a:lnSpc>
                <a:spcPts val="3911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bookmarks 앱이 이 기능을 담당하고 있으며 이 모델은 사용자가 어떤 매물을 즐겨찾기 했는지 연결해주는 역할을 한다.</a:t>
            </a:r>
          </a:p>
          <a:p>
            <a:pPr algn="l">
              <a:lnSpc>
                <a:spcPts val="3911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통합적인 동작 방식으로는 </a:t>
            </a:r>
          </a:p>
          <a:p>
            <a:pPr algn="l">
              <a:lnSpc>
                <a:spcPts val="3911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사용자가 listings페이지에서 특정 매물을 즐겨찾기 버튼을 누르면 웹 브라우저의 자바스크립트가 bookmark/toggle/매물id 주소로 요청을 보낸다. toggle_bookmark 뷰가 요청을 받아 즐겨찾기를 추가하거나 삭제한 후 새로운 상태를 json으로 응답한다. 자바스크립트는 이 응답을 받고 화면을 즉시 업데이트 하며 사용자는 bookmarks/favorites페이지로 이동해 자신이 즐겨찾기 한 매물들을 확인 할 수 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15" y="-17535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15" y="1006515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버튼 및 소개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24533" y="0"/>
            <a:ext cx="10263467" cy="9719723"/>
            <a:chOff x="0" y="0"/>
            <a:chExt cx="1732676" cy="1640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676" cy="1640881"/>
            </a:xfrm>
            <a:custGeom>
              <a:avLst/>
              <a:gdLst/>
              <a:ahLst/>
              <a:cxnLst/>
              <a:rect r="r" b="b" t="t" l="l"/>
              <a:pathLst>
                <a:path h="1640881" w="1732676">
                  <a:moveTo>
                    <a:pt x="0" y="0"/>
                  </a:moveTo>
                  <a:lnTo>
                    <a:pt x="1732676" y="0"/>
                  </a:lnTo>
                  <a:lnTo>
                    <a:pt x="1732676" y="1640881"/>
                  </a:lnTo>
                  <a:lnTo>
                    <a:pt x="0" y="1640881"/>
                  </a:lnTo>
                  <a:close/>
                </a:path>
              </a:pathLst>
            </a:custGeom>
            <a:blipFill>
              <a:blip r:embed="rId2"/>
              <a:stretch>
                <a:fillRect l="0" t="-973" r="0" b="-97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915" y="2282209"/>
            <a:ext cx="2923883" cy="80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spc="35" b="true">
                <a:solidFill>
                  <a:srgbClr val="6D5F56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뉴스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915" y="3320415"/>
            <a:ext cx="7704602" cy="449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뉴스 페이지는 부동산과 관련된 정보들을 실시간으로 업데이트 해주는 페이지이다.</a:t>
            </a:r>
          </a:p>
          <a:p>
            <a:pPr algn="l">
              <a:lnSpc>
                <a:spcPts val="4007"/>
              </a:lnSpc>
            </a:pPr>
            <a:r>
              <a:rPr lang="en-US" sz="2399" spc="2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뉴스 기능은  announcements 앱에 있지만 services.py의 fetch_news 함수를 통해 우리의 홈페이지 데이터베이스에는 저장되지 않고 네이버의 api를 실시간으로 가져온다. 그러므로 이 페이지의 기능은 데이터베이스에 의존하지 않고 listings 앱의 메인 페이지나 뉴스 전용 페이지에서 호출되어 사용한다.</a:t>
            </a:r>
          </a:p>
          <a:p>
            <a:pPr algn="l">
              <a:lnSpc>
                <a:spcPts val="35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8915" y="-17535"/>
            <a:ext cx="139617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spc="131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915" y="1006515"/>
            <a:ext cx="5301543" cy="118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버튼 및 소개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DAGzxpEyVmY</dc:identifier>
  <dcterms:modified xsi:type="dcterms:W3CDTF">2011-08-01T06:04:30Z</dcterms:modified>
  <cp:revision>1</cp:revision>
  <dc:title>발표자. 이민규</dc:title>
</cp:coreProperties>
</file>